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69" r:id="rId7"/>
    <p:sldId id="273" r:id="rId8"/>
    <p:sldId id="258" r:id="rId9"/>
    <p:sldId id="262" r:id="rId10"/>
    <p:sldId id="274" r:id="rId11"/>
    <p:sldId id="263" r:id="rId12"/>
    <p:sldId id="270" r:id="rId13"/>
    <p:sldId id="266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anluca Di Tuccio - gianluca.dituccio@studio.unibo.it" initials="GDTg" lastIdx="2" clrIdx="0">
    <p:extLst>
      <p:ext uri="{19B8F6BF-5375-455C-9EA6-DF929625EA0E}">
        <p15:presenceInfo xmlns:p15="http://schemas.microsoft.com/office/powerpoint/2012/main" userId="S::gianluca.dituccio@studio.unibo.it::292bf05b-9036-49f4-944c-372d0cbd5bc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0704" autoAdjust="0"/>
  </p:normalViewPr>
  <p:slideViewPr>
    <p:cSldViewPr snapToGrid="0">
      <p:cViewPr varScale="1">
        <p:scale>
          <a:sx n="122" d="100"/>
          <a:sy n="122" d="100"/>
        </p:scale>
        <p:origin x="24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9/30/21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9/30/21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hyperlink" Target="https://github.com/DitucSpa/MyThesis_BiomedicalEngineering.g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github.com/DitucSpa/MyThesis_BiomedicalEngineering.git" TargetMode="Externa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hyperlink" Target="https://www.google.com/imgres?imgurl=https%3A%2F%2Favatars.githubusercontent.com%2Fu%2F1696943%3Fs%3D280%26v%3D4&amp;imgrefurl=https%3A%2F%2Fgithub.com%2Fprotegeproject&amp;tbnid=gEteqw3lUwyBCM&amp;vet=12ahUKEwiPgZ_l9KTzAhWPiqQKHeSfABoQMygHegUIARCyAQ..i&amp;docid=khNFVVBPFWyTZM&amp;w=280&amp;h=280&amp;q=protege&amp;hl=it&amp;client=firefox-b-d&amp;ved=2ahUKEwiPgZ_l9KTzAhWPiqQKHeSfABoQMygHegUIARCyAQ" TargetMode="External"/><Relationship Id="rId7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jpeg"/><Relationship Id="rId5" Type="http://schemas.openxmlformats.org/officeDocument/2006/relationships/hyperlink" Target="https://www.google.com/imgres?imgurl=https%3A%2F%2Fupload.wikimedia.org%2Fwikipedia%2Fcommons%2Fthumb%2Fc%2Fc3%2FPython-logo-notext.svg%2F2048px-Python-logo-notext.svg.png&amp;imgrefurl=https%3A%2F%2Flmo.m.wikipedia.org%2Fwiki%2FArchivi%3APython-logo-notext.svg&amp;tbnid=Egqmnejz6nS3EM&amp;vet=12ahUKEwjA1L_t9KTzAhUI76QKHfp_DFEQMygAegUIARDMAQ..i&amp;docid=OqA3k4ohCtKMwM&amp;w=2048&amp;h=2048&amp;q=python&amp;hl=it&amp;client=firefox-b-d&amp;ved=2ahUKEwjA1L_t9KTzAhUI76QKHfp_DFEQMygAegUIARDMAQ" TargetMode="External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4579" y="4134339"/>
            <a:ext cx="6221048" cy="577228"/>
          </a:xfrm>
        </p:spPr>
        <p:txBody>
          <a:bodyPr/>
          <a:lstStyle/>
          <a:p>
            <a:r>
              <a:rPr lang="it-IT" sz="3200" dirty="0"/>
              <a:t>SMART HOSPITAL ASSISTANT: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796" y="6063629"/>
            <a:ext cx="1844820" cy="396660"/>
          </a:xfrm>
        </p:spPr>
        <p:txBody>
          <a:bodyPr>
            <a:normAutofit/>
          </a:bodyPr>
          <a:lstStyle/>
          <a:p>
            <a:r>
              <a:rPr lang="en-US" dirty="0"/>
              <a:t>Gianluca Di Tuccio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500A4B-9A42-4985-B0D1-63813977E24D}"/>
              </a:ext>
            </a:extLst>
          </p:cNvPr>
          <p:cNvSpPr txBox="1"/>
          <p:nvPr/>
        </p:nvSpPr>
        <p:spPr>
          <a:xfrm>
            <a:off x="5990548" y="4915878"/>
            <a:ext cx="57098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dirty="0"/>
              <a:t>studio ed implementazione di un assistente </a:t>
            </a:r>
          </a:p>
          <a:p>
            <a:pPr algn="ctr"/>
            <a:r>
              <a:rPr lang="it-IT" sz="2000" dirty="0"/>
              <a:t>vocale ospedaliero tramite tecnologie semantiche</a:t>
            </a:r>
          </a:p>
          <a:p>
            <a:endParaRPr lang="it-IT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75065B-2BC1-4F56-8C4B-94B1E0348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868" y="2618307"/>
            <a:ext cx="1830469" cy="151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8FC28-E0BD-4387-B8BE-9965D1A5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821" y="2607895"/>
            <a:ext cx="3953869" cy="821105"/>
          </a:xfrm>
        </p:spPr>
        <p:txBody>
          <a:bodyPr/>
          <a:lstStyle/>
          <a:p>
            <a:r>
              <a:rPr lang="en-US" dirty="0" err="1"/>
              <a:t>Sviluppi</a:t>
            </a:r>
            <a:r>
              <a:rPr lang="en-US" dirty="0"/>
              <a:t> </a:t>
            </a:r>
            <a:r>
              <a:rPr lang="en-US" dirty="0" err="1"/>
              <a:t>futuri</a:t>
            </a:r>
            <a:endParaRPr lang="en-US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3FBCFF3-8771-F14E-B1D7-8B5654CE0161}"/>
              </a:ext>
            </a:extLst>
          </p:cNvPr>
          <p:cNvSpPr txBox="1"/>
          <p:nvPr/>
        </p:nvSpPr>
        <p:spPr>
          <a:xfrm>
            <a:off x="302820" y="3730523"/>
            <a:ext cx="39538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Privacy</a:t>
            </a:r>
          </a:p>
          <a:p>
            <a:pPr marL="285750" indent="-285750">
              <a:buFontTx/>
              <a:buChar char="-"/>
            </a:pPr>
            <a:r>
              <a:rPr lang="it-IT" dirty="0"/>
              <a:t>Utilizzare lo </a:t>
            </a:r>
            <a:r>
              <a:rPr lang="it-IT" b="1" dirty="0"/>
              <a:t>SNOMED</a:t>
            </a:r>
          </a:p>
          <a:p>
            <a:pPr marL="285750" indent="-285750">
              <a:buFontTx/>
              <a:buChar char="-"/>
            </a:pPr>
            <a:r>
              <a:rPr lang="it-IT" b="1" dirty="0"/>
              <a:t>Ricavare</a:t>
            </a:r>
            <a:r>
              <a:rPr lang="it-IT" dirty="0"/>
              <a:t> informazioni da internet</a:t>
            </a:r>
          </a:p>
          <a:p>
            <a:pPr marL="285750" indent="-285750">
              <a:buFontTx/>
              <a:buChar char="-"/>
            </a:pPr>
            <a:r>
              <a:rPr lang="it-IT" dirty="0"/>
              <a:t>Fornire informazioni su </a:t>
            </a:r>
            <a:r>
              <a:rPr lang="it-IT" b="1" dirty="0"/>
              <a:t>farmaci</a:t>
            </a:r>
          </a:p>
          <a:p>
            <a:pPr marL="285750" indent="-285750">
              <a:buFontTx/>
              <a:buChar char="-"/>
            </a:pPr>
            <a:r>
              <a:rPr lang="it-IT" dirty="0"/>
              <a:t>Assistere i pazienti attraverso </a:t>
            </a:r>
          </a:p>
          <a:p>
            <a:r>
              <a:rPr lang="it-IT" dirty="0"/>
              <a:t>     uno </a:t>
            </a:r>
            <a:r>
              <a:rPr lang="it-IT" b="1" dirty="0" err="1"/>
              <a:t>smartphone</a:t>
            </a:r>
            <a:endParaRPr lang="it-IT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9909774-BF21-BD49-A439-BB7B142842E0}"/>
              </a:ext>
            </a:extLst>
          </p:cNvPr>
          <p:cNvSpPr txBox="1">
            <a:spLocks/>
          </p:cNvSpPr>
          <p:nvPr/>
        </p:nvSpPr>
        <p:spPr>
          <a:xfrm>
            <a:off x="5928758" y="202152"/>
            <a:ext cx="3953869" cy="8211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PRO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141FEFD-203F-8741-BAED-0C8D9765DB1A}"/>
              </a:ext>
            </a:extLst>
          </p:cNvPr>
          <p:cNvSpPr txBox="1"/>
          <p:nvPr/>
        </p:nvSpPr>
        <p:spPr>
          <a:xfrm>
            <a:off x="5780690" y="1286920"/>
            <a:ext cx="47194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Interoperabilità tra </a:t>
            </a:r>
            <a:r>
              <a:rPr lang="it-IT" b="1" dirty="0"/>
              <a:t>sistemi diversi</a:t>
            </a:r>
          </a:p>
          <a:p>
            <a:pPr marL="285750" indent="-285750">
              <a:buFontTx/>
              <a:buChar char="-"/>
            </a:pPr>
            <a:r>
              <a:rPr lang="it-IT" dirty="0"/>
              <a:t>Velocità nel reperire le </a:t>
            </a:r>
            <a:r>
              <a:rPr lang="it-IT" b="1" dirty="0"/>
              <a:t>informazioni</a:t>
            </a:r>
          </a:p>
          <a:p>
            <a:pPr marL="285750" indent="-285750">
              <a:buFontTx/>
              <a:buChar char="-"/>
            </a:pPr>
            <a:r>
              <a:rPr lang="it-IT" dirty="0"/>
              <a:t>Facilità nell’uso e costruzione di </a:t>
            </a:r>
            <a:r>
              <a:rPr lang="it-IT" b="1" dirty="0"/>
              <a:t>ontologie</a:t>
            </a:r>
          </a:p>
          <a:p>
            <a:pPr marL="285750" indent="-285750">
              <a:buFontTx/>
              <a:buChar char="-"/>
            </a:pPr>
            <a:r>
              <a:rPr lang="it-IT" dirty="0"/>
              <a:t>Semplicità nell’uso dell’</a:t>
            </a:r>
            <a:r>
              <a:rPr lang="it-IT" b="1" dirty="0"/>
              <a:t>architettura</a:t>
            </a:r>
            <a:r>
              <a:rPr lang="it-IT" dirty="0"/>
              <a:t> (SEPA)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6FD683F-4E76-5B4A-8196-9F58DB351BB2}"/>
              </a:ext>
            </a:extLst>
          </p:cNvPr>
          <p:cNvSpPr txBox="1"/>
          <p:nvPr/>
        </p:nvSpPr>
        <p:spPr>
          <a:xfrm>
            <a:off x="5854263" y="4370752"/>
            <a:ext cx="37561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Connessione ad internet</a:t>
            </a:r>
          </a:p>
          <a:p>
            <a:pPr marL="285750" indent="-285750">
              <a:buFontTx/>
              <a:buChar char="-"/>
            </a:pPr>
            <a:r>
              <a:rPr lang="it-IT" dirty="0"/>
              <a:t>Sensibilità del microfono</a:t>
            </a:r>
          </a:p>
          <a:p>
            <a:pPr marL="285750" indent="-285750">
              <a:buFontTx/>
              <a:buChar char="-"/>
            </a:pPr>
            <a:r>
              <a:rPr lang="it-IT" dirty="0"/>
              <a:t>Installazione di Mario (prototipo)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5EB3D45-81A1-6F4D-B513-1BF0BDF3731D}"/>
              </a:ext>
            </a:extLst>
          </p:cNvPr>
          <p:cNvSpPr txBox="1">
            <a:spLocks/>
          </p:cNvSpPr>
          <p:nvPr/>
        </p:nvSpPr>
        <p:spPr>
          <a:xfrm>
            <a:off x="5928758" y="3319971"/>
            <a:ext cx="2091559" cy="8211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CONTRO</a:t>
            </a:r>
          </a:p>
        </p:txBody>
      </p:sp>
    </p:spTree>
    <p:extLst>
      <p:ext uri="{BB962C8B-B14F-4D97-AF65-F5344CB8AC3E}">
        <p14:creationId xmlns:p14="http://schemas.microsoft.com/office/powerpoint/2010/main" val="1742861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796" y="6063629"/>
            <a:ext cx="1844820" cy="396660"/>
          </a:xfrm>
        </p:spPr>
        <p:txBody>
          <a:bodyPr>
            <a:normAutofit/>
          </a:bodyPr>
          <a:lstStyle/>
          <a:p>
            <a:r>
              <a:rPr lang="en-US" dirty="0"/>
              <a:t>Gianluca Di Tuccio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75065B-2BC1-4F56-8C4B-94B1E0348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810" y="3162971"/>
            <a:ext cx="1830469" cy="1516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807864-0A84-4739-B697-5108230A96E8}"/>
              </a:ext>
            </a:extLst>
          </p:cNvPr>
          <p:cNvSpPr txBox="1"/>
          <p:nvPr/>
        </p:nvSpPr>
        <p:spPr>
          <a:xfrm>
            <a:off x="8871125" y="3429000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GRAZIE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603646-626B-4D86-92F3-02930433A5D7}"/>
              </a:ext>
            </a:extLst>
          </p:cNvPr>
          <p:cNvSpPr txBox="1"/>
          <p:nvPr/>
        </p:nvSpPr>
        <p:spPr>
          <a:xfrm>
            <a:off x="7068709" y="5984960"/>
            <a:ext cx="45140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https://github.com/DitucSpa/MyThesis_BiomedicalEngineering.git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63DA142-EEDA-A544-B8BC-86C8A3DE4D26}"/>
              </a:ext>
            </a:extLst>
          </p:cNvPr>
          <p:cNvSpPr txBox="1"/>
          <p:nvPr/>
        </p:nvSpPr>
        <p:spPr>
          <a:xfrm>
            <a:off x="9780348" y="378372"/>
            <a:ext cx="1964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Prof. Luca ROFFIA</a:t>
            </a:r>
          </a:p>
          <a:p>
            <a:r>
              <a:rPr lang="it-IT" dirty="0"/>
              <a:t>Elisa RIFORGIATO</a:t>
            </a:r>
          </a:p>
        </p:txBody>
      </p:sp>
    </p:spTree>
    <p:extLst>
      <p:ext uri="{BB962C8B-B14F-4D97-AF65-F5344CB8AC3E}">
        <p14:creationId xmlns:p14="http://schemas.microsoft.com/office/powerpoint/2010/main" val="4184173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11" y="888101"/>
            <a:ext cx="6216162" cy="626623"/>
          </a:xfrm>
        </p:spPr>
        <p:txBody>
          <a:bodyPr/>
          <a:lstStyle/>
          <a:p>
            <a:r>
              <a:rPr lang="en-US" dirty="0" err="1"/>
              <a:t>COS’è</a:t>
            </a:r>
            <a:r>
              <a:rPr lang="en-US" dirty="0"/>
              <a:t> UN ASSISTENTE VOCALE?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3741" y="2715069"/>
            <a:ext cx="3073086" cy="2628207"/>
          </a:xfrm>
        </p:spPr>
        <p:txBody>
          <a:bodyPr/>
          <a:lstStyle/>
          <a:p>
            <a:pPr algn="ctr"/>
            <a:r>
              <a:rPr lang="en-US" dirty="0"/>
              <a:t>“E’ un software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interpreta</a:t>
            </a:r>
            <a:r>
              <a:rPr lang="en-US" dirty="0"/>
              <a:t> il </a:t>
            </a:r>
            <a:r>
              <a:rPr lang="en-US" dirty="0" err="1"/>
              <a:t>linguaggio</a:t>
            </a:r>
            <a:r>
              <a:rPr lang="en-US" dirty="0"/>
              <a:t> </a:t>
            </a:r>
            <a:r>
              <a:rPr lang="en-US" dirty="0" err="1"/>
              <a:t>naturale</a:t>
            </a:r>
            <a:r>
              <a:rPr lang="en-US" dirty="0"/>
              <a:t>, in </a:t>
            </a:r>
            <a:r>
              <a:rPr lang="en-US" dirty="0" err="1"/>
              <a:t>grado</a:t>
            </a:r>
            <a:r>
              <a:rPr lang="en-US" dirty="0"/>
              <a:t> di </a:t>
            </a:r>
            <a:r>
              <a:rPr lang="en-US" dirty="0" err="1"/>
              <a:t>dialogare</a:t>
            </a:r>
            <a:r>
              <a:rPr lang="en-US" dirty="0"/>
              <a:t> con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interlocutori</a:t>
            </a:r>
            <a:r>
              <a:rPr lang="en-US" dirty="0"/>
              <a:t> </a:t>
            </a:r>
            <a:r>
              <a:rPr lang="en-US" dirty="0" err="1"/>
              <a:t>umani</a:t>
            </a:r>
            <a:r>
              <a:rPr lang="en-US" dirty="0"/>
              <a:t> o </a:t>
            </a:r>
            <a:r>
              <a:rPr lang="en-US" dirty="0" err="1"/>
              <a:t>compiere</a:t>
            </a:r>
            <a:r>
              <a:rPr lang="en-US" dirty="0"/>
              <a:t> determinate </a:t>
            </a:r>
            <a:r>
              <a:rPr lang="en-US" dirty="0" err="1"/>
              <a:t>azioni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E1D3661-F893-4548-AB5B-18E0B91C6DAC}"/>
              </a:ext>
            </a:extLst>
          </p:cNvPr>
          <p:cNvSpPr txBox="1"/>
          <p:nvPr/>
        </p:nvSpPr>
        <p:spPr>
          <a:xfrm>
            <a:off x="584915" y="321652"/>
            <a:ext cx="275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/>
              <a:t>UN ESEMPIO?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90FA4F-059D-45BB-9A6D-31E90344A953}"/>
              </a:ext>
            </a:extLst>
          </p:cNvPr>
          <p:cNvSpPr txBox="1"/>
          <p:nvPr/>
        </p:nvSpPr>
        <p:spPr>
          <a:xfrm>
            <a:off x="4921857" y="429373"/>
            <a:ext cx="6685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https://github.com/DitucSpa/MyThesis_BiomedicalEngineering.git</a:t>
            </a:r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A038435-DAA5-E14C-8CCD-0DCB68D1B1C4}"/>
              </a:ext>
            </a:extLst>
          </p:cNvPr>
          <p:cNvSpPr txBox="1"/>
          <p:nvPr/>
        </p:nvSpPr>
        <p:spPr>
          <a:xfrm>
            <a:off x="584915" y="935382"/>
            <a:ext cx="4479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Ricerca dei dati di un paziente vocalmente.</a:t>
            </a:r>
          </a:p>
        </p:txBody>
      </p:sp>
      <p:pic>
        <p:nvPicPr>
          <p:cNvPr id="3" name="Paziente.mp4" descr="Paziente.mp4">
            <a:hlinkClick r:id="" action="ppaction://media"/>
            <a:extLst>
              <a:ext uri="{FF2B5EF4-FFF2-40B4-BE49-F238E27FC236}">
                <a16:creationId xmlns:a16="http://schemas.microsoft.com/office/drawing/2014/main" id="{6D9CFD79-D1B6-514A-B949-7F2C75BB69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9104" y="1695947"/>
            <a:ext cx="8022020" cy="451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68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E1D3661-F893-4548-AB5B-18E0B91C6DAC}"/>
              </a:ext>
            </a:extLst>
          </p:cNvPr>
          <p:cNvSpPr txBox="1"/>
          <p:nvPr/>
        </p:nvSpPr>
        <p:spPr>
          <a:xfrm>
            <a:off x="584915" y="356021"/>
            <a:ext cx="275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/>
              <a:t>UN ESEMPIO?</a:t>
            </a:r>
          </a:p>
        </p:txBody>
      </p:sp>
      <p:pic>
        <p:nvPicPr>
          <p:cNvPr id="4" name="ICD9">
            <a:hlinkClick r:id="" action="ppaction://media"/>
            <a:extLst>
              <a:ext uri="{FF2B5EF4-FFF2-40B4-BE49-F238E27FC236}">
                <a16:creationId xmlns:a16="http://schemas.microsoft.com/office/drawing/2014/main" id="{CB941AB4-BB8E-4125-A14D-0566FAFC0B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2029" y="1688513"/>
            <a:ext cx="8072203" cy="454095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1DB34418-FB3F-EB43-AAF7-BCEBABCC7225}"/>
              </a:ext>
            </a:extLst>
          </p:cNvPr>
          <p:cNvSpPr txBox="1"/>
          <p:nvPr/>
        </p:nvSpPr>
        <p:spPr>
          <a:xfrm>
            <a:off x="584915" y="951433"/>
            <a:ext cx="5208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Ricerca delle statistiche con ICD9-CM vocalmente.</a:t>
            </a: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16854720-5E6E-EB4D-AAFA-098CB4A6933C}"/>
              </a:ext>
            </a:extLst>
          </p:cNvPr>
          <p:cNvSpPr txBox="1"/>
          <p:nvPr/>
        </p:nvSpPr>
        <p:spPr>
          <a:xfrm>
            <a:off x="4921857" y="463742"/>
            <a:ext cx="6685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https://github.com/DitucSpa/MyThesis_BiomedicalEngineering.git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758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074" y="420881"/>
            <a:ext cx="8194551" cy="81716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CONTESTO ASSISTENZIALE SANITARIO INFORMATICO: CHE LIMITI!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9468" y="1421237"/>
            <a:ext cx="4700795" cy="1525588"/>
          </a:xfrm>
        </p:spPr>
        <p:txBody>
          <a:bodyPr>
            <a:normAutofit/>
          </a:bodyPr>
          <a:lstStyle/>
          <a:p>
            <a:pPr marL="285750" indent="-285750" algn="just">
              <a:buFontTx/>
              <a:buChar char="-"/>
            </a:pPr>
            <a:r>
              <a:rPr lang="en-US" b="1" dirty="0" err="1"/>
              <a:t>Lentezza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ospedalieri</a:t>
            </a:r>
            <a:endParaRPr lang="en-US" dirty="0"/>
          </a:p>
          <a:p>
            <a:pPr marL="285750" indent="-285750" algn="just">
              <a:buFontTx/>
              <a:buChar char="-"/>
            </a:pPr>
            <a:r>
              <a:rPr lang="en-US" dirty="0" err="1"/>
              <a:t>Necessità</a:t>
            </a:r>
            <a:r>
              <a:rPr lang="en-US" dirty="0"/>
              <a:t> di </a:t>
            </a:r>
            <a:r>
              <a:rPr lang="en-US" b="1" dirty="0" err="1"/>
              <a:t>conoscere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per </a:t>
            </a:r>
            <a:r>
              <a:rPr lang="en-US" dirty="0" err="1"/>
              <a:t>usarli</a:t>
            </a:r>
            <a:endParaRPr lang="en-US" dirty="0"/>
          </a:p>
          <a:p>
            <a:pPr marL="285750" indent="-285750" algn="just">
              <a:buFontTx/>
              <a:buChar char="-"/>
            </a:pPr>
            <a:r>
              <a:rPr lang="en-US" dirty="0" err="1"/>
              <a:t>Rigidità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b="1" dirty="0"/>
              <a:t>database</a:t>
            </a:r>
          </a:p>
          <a:p>
            <a:pPr marL="285750" indent="-285750" algn="just">
              <a:buFontTx/>
              <a:buChar char="-"/>
            </a:pPr>
            <a:r>
              <a:rPr lang="en-US" b="1" dirty="0" err="1"/>
              <a:t>Incapacità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di </a:t>
            </a:r>
            <a:r>
              <a:rPr lang="en-US" dirty="0" err="1"/>
              <a:t>comunicare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loro</a:t>
            </a:r>
            <a:endParaRPr lang="en-US" dirty="0"/>
          </a:p>
          <a:p>
            <a:pPr marL="285750" indent="-285750" algn="just">
              <a:buFontTx/>
              <a:buChar char="-"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599A25B-8354-4B72-8D12-51479B182B28}"/>
              </a:ext>
            </a:extLst>
          </p:cNvPr>
          <p:cNvSpPr txBox="1">
            <a:spLocks/>
          </p:cNvSpPr>
          <p:nvPr/>
        </p:nvSpPr>
        <p:spPr>
          <a:xfrm>
            <a:off x="249804" y="3825669"/>
            <a:ext cx="6326836" cy="5269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PERCHé UN ASSISTENTE VOCALE?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AEDD2BC-3A6D-411C-9A26-436C2BB66A8A}"/>
              </a:ext>
            </a:extLst>
          </p:cNvPr>
          <p:cNvSpPr txBox="1">
            <a:spLocks/>
          </p:cNvSpPr>
          <p:nvPr/>
        </p:nvSpPr>
        <p:spPr>
          <a:xfrm>
            <a:off x="532556" y="4531778"/>
            <a:ext cx="5299793" cy="1525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Tx/>
              <a:buChar char="-"/>
            </a:pPr>
            <a:r>
              <a:rPr lang="en-US" dirty="0" err="1"/>
              <a:t>Fornisce</a:t>
            </a:r>
            <a:r>
              <a:rPr lang="en-US" dirty="0"/>
              <a:t> </a:t>
            </a:r>
            <a:r>
              <a:rPr lang="en-US" b="1" dirty="0" err="1"/>
              <a:t>aiuto</a:t>
            </a:r>
            <a:r>
              <a:rPr lang="en-US" dirty="0"/>
              <a:t> extra ad </a:t>
            </a:r>
            <a:r>
              <a:rPr lang="en-US" dirty="0" err="1"/>
              <a:t>operatori</a:t>
            </a:r>
            <a:r>
              <a:rPr lang="en-US" dirty="0"/>
              <a:t> </a:t>
            </a:r>
            <a:r>
              <a:rPr lang="en-US" dirty="0" err="1"/>
              <a:t>sanitari</a:t>
            </a:r>
            <a:r>
              <a:rPr lang="en-US" dirty="0"/>
              <a:t> o </a:t>
            </a:r>
            <a:r>
              <a:rPr lang="en-US" dirty="0" err="1"/>
              <a:t>pazienti</a:t>
            </a:r>
            <a:endParaRPr lang="en-US" dirty="0"/>
          </a:p>
          <a:p>
            <a:pPr marL="285750" indent="-285750" algn="just">
              <a:buFontTx/>
              <a:buChar char="-"/>
            </a:pPr>
            <a:r>
              <a:rPr lang="en-US" dirty="0"/>
              <a:t>Ha </a:t>
            </a:r>
            <a:r>
              <a:rPr lang="en-US" dirty="0" err="1"/>
              <a:t>un’</a:t>
            </a:r>
            <a:r>
              <a:rPr lang="en-US" b="1" dirty="0" err="1"/>
              <a:t>unica</a:t>
            </a:r>
            <a:r>
              <a:rPr lang="en-US" b="1" dirty="0"/>
              <a:t> </a:t>
            </a:r>
            <a:r>
              <a:rPr lang="en-US" b="1" dirty="0" err="1"/>
              <a:t>interfaccia</a:t>
            </a:r>
            <a:r>
              <a:rPr lang="en-US" b="1" dirty="0"/>
              <a:t> </a:t>
            </a:r>
            <a:r>
              <a:rPr lang="en-US" dirty="0"/>
              <a:t>e un </a:t>
            </a:r>
            <a:r>
              <a:rPr lang="en-US" b="1" dirty="0" err="1"/>
              <a:t>unico</a:t>
            </a:r>
            <a:r>
              <a:rPr lang="en-US" b="1" dirty="0"/>
              <a:t> Sistema </a:t>
            </a:r>
          </a:p>
          <a:p>
            <a:pPr marL="285750" indent="-285750" algn="just">
              <a:buFontTx/>
              <a:buChar char="-"/>
            </a:pPr>
            <a:r>
              <a:rPr lang="en-US" dirty="0" err="1"/>
              <a:t>Permette</a:t>
            </a:r>
            <a:r>
              <a:rPr lang="en-US" dirty="0"/>
              <a:t> di </a:t>
            </a:r>
            <a:r>
              <a:rPr lang="en-US" dirty="0" err="1"/>
              <a:t>aiutare</a:t>
            </a:r>
            <a:r>
              <a:rPr lang="en-US" dirty="0"/>
              <a:t> </a:t>
            </a:r>
            <a:r>
              <a:rPr lang="en-US" dirty="0" err="1"/>
              <a:t>persone</a:t>
            </a:r>
            <a:r>
              <a:rPr lang="en-US" dirty="0"/>
              <a:t> con</a:t>
            </a:r>
            <a:r>
              <a:rPr lang="en-US" b="1" dirty="0"/>
              <a:t> </a:t>
            </a:r>
            <a:r>
              <a:rPr lang="en-US" b="1" dirty="0" err="1"/>
              <a:t>invalidità</a:t>
            </a:r>
            <a:r>
              <a:rPr lang="en-US" b="1" dirty="0"/>
              <a:t> </a:t>
            </a:r>
            <a:r>
              <a:rPr lang="en-US" dirty="0"/>
              <a:t>o </a:t>
            </a:r>
            <a:r>
              <a:rPr lang="en-US" b="1" dirty="0" err="1"/>
              <a:t>straniere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21726" y="1025810"/>
            <a:ext cx="5934323" cy="711679"/>
          </a:xfrm>
        </p:spPr>
        <p:txBody>
          <a:bodyPr/>
          <a:lstStyle/>
          <a:p>
            <a:r>
              <a:rPr lang="en-US" dirty="0"/>
              <a:t>MARIO: COSA SA FARE?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99103" y="2505270"/>
            <a:ext cx="4179570" cy="2804556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Mario</a:t>
            </a:r>
          </a:p>
          <a:p>
            <a:r>
              <a:rPr lang="en-US" i="1" dirty="0"/>
              <a:t>-   </a:t>
            </a:r>
            <a:r>
              <a:rPr lang="en-US" dirty="0" err="1"/>
              <a:t>Crea</a:t>
            </a:r>
            <a:r>
              <a:rPr lang="en-US" dirty="0"/>
              <a:t> </a:t>
            </a:r>
            <a:r>
              <a:rPr lang="en-US" i="1" dirty="0"/>
              <a:t>form filling </a:t>
            </a:r>
            <a:r>
              <a:rPr lang="en-US" dirty="0"/>
              <a:t>ad hoc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Fornisce</a:t>
            </a:r>
            <a:r>
              <a:rPr lang="en-US" dirty="0"/>
              <a:t> </a:t>
            </a:r>
            <a:r>
              <a:rPr lang="en-US" dirty="0" err="1"/>
              <a:t>cartelle</a:t>
            </a:r>
            <a:r>
              <a:rPr lang="en-US" dirty="0"/>
              <a:t> </a:t>
            </a:r>
            <a:r>
              <a:rPr lang="en-US" dirty="0" err="1"/>
              <a:t>cliniche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Comprende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codici</a:t>
            </a:r>
            <a:r>
              <a:rPr lang="en-US" dirty="0"/>
              <a:t> ICD9-CM e </a:t>
            </a:r>
            <a:r>
              <a:rPr lang="en-US" dirty="0" err="1"/>
              <a:t>elabora</a:t>
            </a:r>
            <a:r>
              <a:rPr lang="en-US" dirty="0"/>
              <a:t> </a:t>
            </a:r>
            <a:r>
              <a:rPr lang="en-US" dirty="0" err="1"/>
              <a:t>statistiche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Risponde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richiesta</a:t>
            </a:r>
            <a:r>
              <a:rPr lang="en-US" dirty="0"/>
              <a:t> di </a:t>
            </a:r>
            <a:r>
              <a:rPr lang="en-US" dirty="0" err="1"/>
              <a:t>posizione</a:t>
            </a:r>
            <a:r>
              <a:rPr lang="en-US" dirty="0"/>
              <a:t> e </a:t>
            </a:r>
            <a:r>
              <a:rPr lang="en-US" dirty="0" err="1"/>
              <a:t>orario</a:t>
            </a:r>
            <a:r>
              <a:rPr lang="en-US" dirty="0"/>
              <a:t> di </a:t>
            </a:r>
            <a:r>
              <a:rPr lang="en-US" dirty="0" err="1"/>
              <a:t>visita</a:t>
            </a:r>
            <a:r>
              <a:rPr lang="en-US" dirty="0"/>
              <a:t> di un medico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Wave 346">
            <a:extLst>
              <a:ext uri="{FF2B5EF4-FFF2-40B4-BE49-F238E27FC236}">
                <a16:creationId xmlns:a16="http://schemas.microsoft.com/office/drawing/2014/main" id="{6EB599AD-3F51-EE4B-9651-5680DFCF2E55}"/>
              </a:ext>
            </a:extLst>
          </p:cNvPr>
          <p:cNvSpPr/>
          <p:nvPr/>
        </p:nvSpPr>
        <p:spPr>
          <a:xfrm>
            <a:off x="584968" y="3760913"/>
            <a:ext cx="1500553" cy="914400"/>
          </a:xfrm>
          <a:prstGeom prst="wav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ICD9-CM</a:t>
            </a:r>
          </a:p>
        </p:txBody>
      </p:sp>
      <p:sp>
        <p:nvSpPr>
          <p:cNvPr id="354" name="Arrow: Down 353">
            <a:extLst>
              <a:ext uri="{FF2B5EF4-FFF2-40B4-BE49-F238E27FC236}">
                <a16:creationId xmlns:a16="http://schemas.microsoft.com/office/drawing/2014/main" id="{00BCB996-FD30-4B74-A7DD-0365655B70E8}"/>
              </a:ext>
            </a:extLst>
          </p:cNvPr>
          <p:cNvSpPr/>
          <p:nvPr/>
        </p:nvSpPr>
        <p:spPr>
          <a:xfrm rot="14382773" flipH="1">
            <a:off x="7592416" y="1364744"/>
            <a:ext cx="258367" cy="4878079"/>
          </a:xfrm>
          <a:prstGeom prst="downArrow">
            <a:avLst>
              <a:gd name="adj1" fmla="val 50699"/>
              <a:gd name="adj2" fmla="val 50000"/>
            </a:avLst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3" name="Arrow: Down 352">
            <a:extLst>
              <a:ext uri="{FF2B5EF4-FFF2-40B4-BE49-F238E27FC236}">
                <a16:creationId xmlns:a16="http://schemas.microsoft.com/office/drawing/2014/main" id="{68E9E602-B780-4989-B84E-C06E20D3E959}"/>
              </a:ext>
            </a:extLst>
          </p:cNvPr>
          <p:cNvSpPr/>
          <p:nvPr/>
        </p:nvSpPr>
        <p:spPr>
          <a:xfrm rot="9096451" flipH="1">
            <a:off x="3516744" y="2663640"/>
            <a:ext cx="232099" cy="2194547"/>
          </a:xfrm>
          <a:prstGeom prst="downArrow">
            <a:avLst>
              <a:gd name="adj1" fmla="val 50699"/>
              <a:gd name="adj2" fmla="val 50000"/>
            </a:avLst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0" name="Arrow: Down 349">
            <a:extLst>
              <a:ext uri="{FF2B5EF4-FFF2-40B4-BE49-F238E27FC236}">
                <a16:creationId xmlns:a16="http://schemas.microsoft.com/office/drawing/2014/main" id="{928BDF40-2D1A-4084-8B90-303B57977CDB}"/>
              </a:ext>
            </a:extLst>
          </p:cNvPr>
          <p:cNvSpPr/>
          <p:nvPr/>
        </p:nvSpPr>
        <p:spPr>
          <a:xfrm rot="8897631" flipH="1">
            <a:off x="1860487" y="1154731"/>
            <a:ext cx="275979" cy="867000"/>
          </a:xfrm>
          <a:prstGeom prst="downArrow">
            <a:avLst>
              <a:gd name="adj1" fmla="val 50699"/>
              <a:gd name="adj2" fmla="val 50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5" name="Arrow: Down 344">
            <a:extLst>
              <a:ext uri="{FF2B5EF4-FFF2-40B4-BE49-F238E27FC236}">
                <a16:creationId xmlns:a16="http://schemas.microsoft.com/office/drawing/2014/main" id="{C58F4065-0DFB-49EB-AA3D-3C876C25B64C}"/>
              </a:ext>
            </a:extLst>
          </p:cNvPr>
          <p:cNvSpPr/>
          <p:nvPr/>
        </p:nvSpPr>
        <p:spPr>
          <a:xfrm rot="6472276" flipH="1">
            <a:off x="4448863" y="1766220"/>
            <a:ext cx="214397" cy="1923476"/>
          </a:xfrm>
          <a:prstGeom prst="downArrow">
            <a:avLst>
              <a:gd name="adj1" fmla="val 50699"/>
              <a:gd name="adj2" fmla="val 50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4" name="Arrow: Down 343">
            <a:extLst>
              <a:ext uri="{FF2B5EF4-FFF2-40B4-BE49-F238E27FC236}">
                <a16:creationId xmlns:a16="http://schemas.microsoft.com/office/drawing/2014/main" id="{77550377-AB3A-4E64-9CA0-2CFDCB0BDFCF}"/>
              </a:ext>
            </a:extLst>
          </p:cNvPr>
          <p:cNvSpPr/>
          <p:nvPr/>
        </p:nvSpPr>
        <p:spPr>
          <a:xfrm rot="4062897" flipH="1">
            <a:off x="4456151" y="922458"/>
            <a:ext cx="214397" cy="1923476"/>
          </a:xfrm>
          <a:prstGeom prst="downArrow">
            <a:avLst>
              <a:gd name="adj1" fmla="val 50699"/>
              <a:gd name="adj2" fmla="val 50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2" name="Arrow: Down 341">
            <a:extLst>
              <a:ext uri="{FF2B5EF4-FFF2-40B4-BE49-F238E27FC236}">
                <a16:creationId xmlns:a16="http://schemas.microsoft.com/office/drawing/2014/main" id="{1C3667C1-04D6-4EA8-8DA8-268342D8A323}"/>
              </a:ext>
            </a:extLst>
          </p:cNvPr>
          <p:cNvSpPr/>
          <p:nvPr/>
        </p:nvSpPr>
        <p:spPr>
          <a:xfrm rot="4062897" flipH="1">
            <a:off x="8524981" y="1664573"/>
            <a:ext cx="214397" cy="1923476"/>
          </a:xfrm>
          <a:prstGeom prst="downArrow">
            <a:avLst>
              <a:gd name="adj1" fmla="val 50699"/>
              <a:gd name="adj2" fmla="val 50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7" name="Arrow: Down 336">
            <a:extLst>
              <a:ext uri="{FF2B5EF4-FFF2-40B4-BE49-F238E27FC236}">
                <a16:creationId xmlns:a16="http://schemas.microsoft.com/office/drawing/2014/main" id="{032504ED-1CCC-46E5-92C6-E87F59C65759}"/>
              </a:ext>
            </a:extLst>
          </p:cNvPr>
          <p:cNvSpPr/>
          <p:nvPr/>
        </p:nvSpPr>
        <p:spPr>
          <a:xfrm rot="10800000">
            <a:off x="10316266" y="4501663"/>
            <a:ext cx="297062" cy="97840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9" name="Arrow: Down 338">
            <a:extLst>
              <a:ext uri="{FF2B5EF4-FFF2-40B4-BE49-F238E27FC236}">
                <a16:creationId xmlns:a16="http://schemas.microsoft.com/office/drawing/2014/main" id="{A51638BA-EE69-4A8D-B3FF-F90545E0A7DE}"/>
              </a:ext>
            </a:extLst>
          </p:cNvPr>
          <p:cNvSpPr/>
          <p:nvPr/>
        </p:nvSpPr>
        <p:spPr>
          <a:xfrm rot="10800000">
            <a:off x="10300637" y="2608854"/>
            <a:ext cx="297062" cy="97840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1" name="Arrow: Down 340">
            <a:extLst>
              <a:ext uri="{FF2B5EF4-FFF2-40B4-BE49-F238E27FC236}">
                <a16:creationId xmlns:a16="http://schemas.microsoft.com/office/drawing/2014/main" id="{65C60557-E3BB-4C29-A9FA-5A43BD180759}"/>
              </a:ext>
            </a:extLst>
          </p:cNvPr>
          <p:cNvSpPr/>
          <p:nvPr/>
        </p:nvSpPr>
        <p:spPr>
          <a:xfrm rot="6472276" flipH="1">
            <a:off x="8507308" y="878537"/>
            <a:ext cx="214397" cy="1923476"/>
          </a:xfrm>
          <a:prstGeom prst="downArrow">
            <a:avLst>
              <a:gd name="adj1" fmla="val 50699"/>
              <a:gd name="adj2" fmla="val 50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8" name="TextBox 327">
            <a:extLst>
              <a:ext uri="{FF2B5EF4-FFF2-40B4-BE49-F238E27FC236}">
                <a16:creationId xmlns:a16="http://schemas.microsoft.com/office/drawing/2014/main" id="{B7421699-9F80-46CC-8F8D-ACEDEFDB53EC}"/>
              </a:ext>
            </a:extLst>
          </p:cNvPr>
          <p:cNvSpPr txBox="1"/>
          <p:nvPr/>
        </p:nvSpPr>
        <p:spPr>
          <a:xfrm>
            <a:off x="2755241" y="140363"/>
            <a:ext cx="6756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dirty="0"/>
              <a:t>ARCHITETTURA E SUO SVILUPPO</a:t>
            </a:r>
            <a:endParaRPr lang="it-IT" dirty="0"/>
          </a:p>
        </p:txBody>
      </p:sp>
      <p:sp>
        <p:nvSpPr>
          <p:cNvPr id="329" name="Rectangle: Rounded Corners 328">
            <a:extLst>
              <a:ext uri="{FF2B5EF4-FFF2-40B4-BE49-F238E27FC236}">
                <a16:creationId xmlns:a16="http://schemas.microsoft.com/office/drawing/2014/main" id="{CFF5FD06-04C5-4D33-A5CA-A9FDF40DEFA0}"/>
              </a:ext>
            </a:extLst>
          </p:cNvPr>
          <p:cNvSpPr/>
          <p:nvPr/>
        </p:nvSpPr>
        <p:spPr>
          <a:xfrm>
            <a:off x="9276860" y="5480071"/>
            <a:ext cx="2344615" cy="9144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ONTOLOGIA</a:t>
            </a:r>
          </a:p>
        </p:txBody>
      </p:sp>
      <p:sp>
        <p:nvSpPr>
          <p:cNvPr id="330" name="Rectangle: Rounded Corners 329">
            <a:extLst>
              <a:ext uri="{FF2B5EF4-FFF2-40B4-BE49-F238E27FC236}">
                <a16:creationId xmlns:a16="http://schemas.microsoft.com/office/drawing/2014/main" id="{6F947F82-7BF5-4C80-95D8-D94518A5FD33}"/>
              </a:ext>
            </a:extLst>
          </p:cNvPr>
          <p:cNvSpPr/>
          <p:nvPr/>
        </p:nvSpPr>
        <p:spPr>
          <a:xfrm>
            <a:off x="5376985" y="1146908"/>
            <a:ext cx="2344615" cy="9144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INSERIMENTO DATI</a:t>
            </a: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A11C9768-E886-4FF6-8BCC-D62C6E802B58}"/>
              </a:ext>
            </a:extLst>
          </p:cNvPr>
          <p:cNvSpPr/>
          <p:nvPr/>
        </p:nvSpPr>
        <p:spPr>
          <a:xfrm>
            <a:off x="9511323" y="3587262"/>
            <a:ext cx="1875691" cy="9144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PROTÉGÉ</a:t>
            </a:r>
          </a:p>
        </p:txBody>
      </p:sp>
      <p:sp>
        <p:nvSpPr>
          <p:cNvPr id="338" name="Oval 337">
            <a:extLst>
              <a:ext uri="{FF2B5EF4-FFF2-40B4-BE49-F238E27FC236}">
                <a16:creationId xmlns:a16="http://schemas.microsoft.com/office/drawing/2014/main" id="{1EAD2B72-4E99-49C2-BA72-4E4428F4A806}"/>
              </a:ext>
            </a:extLst>
          </p:cNvPr>
          <p:cNvSpPr/>
          <p:nvPr/>
        </p:nvSpPr>
        <p:spPr>
          <a:xfrm>
            <a:off x="9440982" y="1694452"/>
            <a:ext cx="1875691" cy="9144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JSAP</a:t>
            </a:r>
          </a:p>
        </p:txBody>
      </p:sp>
      <p:sp>
        <p:nvSpPr>
          <p:cNvPr id="340" name="Rectangle: Rounded Corners 339">
            <a:extLst>
              <a:ext uri="{FF2B5EF4-FFF2-40B4-BE49-F238E27FC236}">
                <a16:creationId xmlns:a16="http://schemas.microsoft.com/office/drawing/2014/main" id="{AD519575-8AD9-4777-87FA-3DAABB7E1962}"/>
              </a:ext>
            </a:extLst>
          </p:cNvPr>
          <p:cNvSpPr/>
          <p:nvPr/>
        </p:nvSpPr>
        <p:spPr>
          <a:xfrm>
            <a:off x="5443415" y="2421522"/>
            <a:ext cx="2344615" cy="9144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QUERY</a:t>
            </a:r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8DFE9FB9-BC94-41A3-872E-634948A0D454}"/>
              </a:ext>
            </a:extLst>
          </p:cNvPr>
          <p:cNvSpPr/>
          <p:nvPr/>
        </p:nvSpPr>
        <p:spPr>
          <a:xfrm>
            <a:off x="1809857" y="1858922"/>
            <a:ext cx="1875691" cy="9144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PYTHON</a:t>
            </a:r>
          </a:p>
        </p:txBody>
      </p:sp>
      <p:sp>
        <p:nvSpPr>
          <p:cNvPr id="346" name="Wave 345">
            <a:extLst>
              <a:ext uri="{FF2B5EF4-FFF2-40B4-BE49-F238E27FC236}">
                <a16:creationId xmlns:a16="http://schemas.microsoft.com/office/drawing/2014/main" id="{5BC14425-7E4D-4499-BD4F-D62F734C43AB}"/>
              </a:ext>
            </a:extLst>
          </p:cNvPr>
          <p:cNvSpPr/>
          <p:nvPr/>
        </p:nvSpPr>
        <p:spPr>
          <a:xfrm>
            <a:off x="573816" y="2309358"/>
            <a:ext cx="1500553" cy="914400"/>
          </a:xfrm>
          <a:prstGeom prst="wav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SEPA</a:t>
            </a:r>
          </a:p>
        </p:txBody>
      </p:sp>
      <p:sp>
        <p:nvSpPr>
          <p:cNvPr id="347" name="Wave 346">
            <a:extLst>
              <a:ext uri="{FF2B5EF4-FFF2-40B4-BE49-F238E27FC236}">
                <a16:creationId xmlns:a16="http://schemas.microsoft.com/office/drawing/2014/main" id="{BD26A0EF-ED6B-42E6-963F-6DC7BF6B349F}"/>
              </a:ext>
            </a:extLst>
          </p:cNvPr>
          <p:cNvSpPr/>
          <p:nvPr/>
        </p:nvSpPr>
        <p:spPr>
          <a:xfrm>
            <a:off x="565711" y="3041166"/>
            <a:ext cx="1500553" cy="914400"/>
          </a:xfrm>
          <a:prstGeom prst="wav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GOOGLE</a:t>
            </a:r>
          </a:p>
        </p:txBody>
      </p:sp>
      <p:sp>
        <p:nvSpPr>
          <p:cNvPr id="348" name="Wave 347">
            <a:extLst>
              <a:ext uri="{FF2B5EF4-FFF2-40B4-BE49-F238E27FC236}">
                <a16:creationId xmlns:a16="http://schemas.microsoft.com/office/drawing/2014/main" id="{B38FD7DF-45EA-4E98-BB88-D2CA880FA51D}"/>
              </a:ext>
            </a:extLst>
          </p:cNvPr>
          <p:cNvSpPr/>
          <p:nvPr/>
        </p:nvSpPr>
        <p:spPr>
          <a:xfrm>
            <a:off x="584967" y="4491990"/>
            <a:ext cx="1500553" cy="914400"/>
          </a:xfrm>
          <a:prstGeom prst="wav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…</a:t>
            </a:r>
          </a:p>
        </p:txBody>
      </p:sp>
      <p:sp>
        <p:nvSpPr>
          <p:cNvPr id="349" name="Rectangle: Rounded Corners 348">
            <a:extLst>
              <a:ext uri="{FF2B5EF4-FFF2-40B4-BE49-F238E27FC236}">
                <a16:creationId xmlns:a16="http://schemas.microsoft.com/office/drawing/2014/main" id="{2C6C29D3-61F3-476C-85E9-5A117E578D98}"/>
              </a:ext>
            </a:extLst>
          </p:cNvPr>
          <p:cNvSpPr/>
          <p:nvPr/>
        </p:nvSpPr>
        <p:spPr>
          <a:xfrm>
            <a:off x="151784" y="273537"/>
            <a:ext cx="2344615" cy="9144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MARIO</a:t>
            </a:r>
          </a:p>
        </p:txBody>
      </p:sp>
      <p:sp>
        <p:nvSpPr>
          <p:cNvPr id="351" name="Flowchart: Magnetic Disk 350">
            <a:extLst>
              <a:ext uri="{FF2B5EF4-FFF2-40B4-BE49-F238E27FC236}">
                <a16:creationId xmlns:a16="http://schemas.microsoft.com/office/drawing/2014/main" id="{27964064-AB6D-4FAF-A839-00B5AB2C3294}"/>
              </a:ext>
            </a:extLst>
          </p:cNvPr>
          <p:cNvSpPr/>
          <p:nvPr/>
        </p:nvSpPr>
        <p:spPr>
          <a:xfrm>
            <a:off x="3394138" y="5343979"/>
            <a:ext cx="3024554" cy="1186584"/>
          </a:xfrm>
          <a:prstGeom prst="flowChartMagneticDisk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Endpoint SPARQL</a:t>
            </a:r>
          </a:p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(blazegraph)</a:t>
            </a:r>
          </a:p>
        </p:txBody>
      </p:sp>
      <p:sp>
        <p:nvSpPr>
          <p:cNvPr id="352" name="Oval 351">
            <a:extLst>
              <a:ext uri="{FF2B5EF4-FFF2-40B4-BE49-F238E27FC236}">
                <a16:creationId xmlns:a16="http://schemas.microsoft.com/office/drawing/2014/main" id="{7EC7942D-F01C-4E26-98C3-1AF24A42C431}"/>
              </a:ext>
            </a:extLst>
          </p:cNvPr>
          <p:cNvSpPr/>
          <p:nvPr/>
        </p:nvSpPr>
        <p:spPr>
          <a:xfrm>
            <a:off x="3913102" y="4491990"/>
            <a:ext cx="1875691" cy="91440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ysClr val="windowText" lastClr="000000"/>
                </a:solidFill>
              </a:rPr>
              <a:t>SEPA</a:t>
            </a:r>
          </a:p>
        </p:txBody>
      </p:sp>
      <p:pic>
        <p:nvPicPr>
          <p:cNvPr id="1026" name="Picture 2" descr="Logo, icon, company name&#10;&#10;Description automatically generated with medium confidence">
            <a:extLst>
              <a:ext uri="{FF2B5EF4-FFF2-40B4-BE49-F238E27FC236}">
                <a16:creationId xmlns:a16="http://schemas.microsoft.com/office/drawing/2014/main" id="{AE820457-D4F0-440B-B60D-6C7FB2E36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725" y="5626171"/>
            <a:ext cx="835993" cy="904392"/>
          </a:xfrm>
          <a:prstGeom prst="rect">
            <a:avLst/>
          </a:prstGeom>
          <a:noFill/>
        </p:spPr>
      </p:pic>
      <p:pic>
        <p:nvPicPr>
          <p:cNvPr id="2050" name="Picture 2" descr="Protégé Project · GitHub">
            <a:hlinkClick r:id="rId3"/>
            <a:extLst>
              <a:ext uri="{FF2B5EF4-FFF2-40B4-BE49-F238E27FC236}">
                <a16:creationId xmlns:a16="http://schemas.microsoft.com/office/drawing/2014/main" id="{FAC1D38D-F4C3-4E13-AB05-2B336013E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3338" y="3803783"/>
            <a:ext cx="870938" cy="87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hlinkClick r:id="rId5"/>
            <a:extLst>
              <a:ext uri="{FF2B5EF4-FFF2-40B4-BE49-F238E27FC236}">
                <a16:creationId xmlns:a16="http://schemas.microsoft.com/office/drawing/2014/main" id="{B7F0CFD3-DFCD-4D51-BF0F-2E3D533DB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253" y="1586766"/>
            <a:ext cx="565309" cy="565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CA2317-7134-4168-9809-593A44DF94C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138" y="335573"/>
            <a:ext cx="802251" cy="771630"/>
          </a:xfrm>
          <a:prstGeom prst="rect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541EB894-DE8C-164D-8F1A-2E09937E73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26567" y="1121320"/>
            <a:ext cx="9641574" cy="435369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A4BEEC0-CD45-2144-9CCC-8DE3DE47FECA}"/>
              </a:ext>
            </a:extLst>
          </p:cNvPr>
          <p:cNvSpPr txBox="1"/>
          <p:nvPr/>
        </p:nvSpPr>
        <p:spPr>
          <a:xfrm>
            <a:off x="1023859" y="2025908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075113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D0E59-4C68-4F87-9821-23C69713D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1249" y="368546"/>
            <a:ext cx="8421688" cy="1325563"/>
          </a:xfrm>
        </p:spPr>
        <p:txBody>
          <a:bodyPr/>
          <a:lstStyle/>
          <a:p>
            <a:r>
              <a:rPr lang="it-IT" dirty="0"/>
              <a:t>INSERIMENTO DEI DATI E CCE</a:t>
            </a:r>
          </a:p>
        </p:txBody>
      </p:sp>
      <p:pic>
        <p:nvPicPr>
          <p:cNvPr id="4" name="1.mp4" descr="1.mp4">
            <a:hlinkClick r:id="" action="ppaction://media"/>
            <a:extLst>
              <a:ext uri="{FF2B5EF4-FFF2-40B4-BE49-F238E27FC236}">
                <a16:creationId xmlns:a16="http://schemas.microsoft.com/office/drawing/2014/main" id="{AD120AE1-AA57-B242-9D86-8C8575E4D5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726" y="1860330"/>
            <a:ext cx="7262647" cy="4085239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A11C02A-8CAF-F54E-800B-E447F6358E70}"/>
              </a:ext>
            </a:extLst>
          </p:cNvPr>
          <p:cNvSpPr txBox="1"/>
          <p:nvPr/>
        </p:nvSpPr>
        <p:spPr>
          <a:xfrm>
            <a:off x="9080937" y="3037490"/>
            <a:ext cx="27883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Pazienti</a:t>
            </a:r>
          </a:p>
          <a:p>
            <a:pPr marL="285750" indent="-285750">
              <a:buFontTx/>
              <a:buChar char="-"/>
            </a:pPr>
            <a:r>
              <a:rPr lang="it-IT" dirty="0"/>
              <a:t>Operatore sanitario</a:t>
            </a:r>
          </a:p>
          <a:p>
            <a:pPr marL="285750" indent="-285750">
              <a:buFontTx/>
              <a:buChar char="-"/>
            </a:pPr>
            <a:r>
              <a:rPr lang="it-IT" dirty="0"/>
              <a:t>Cartelle cliniche</a:t>
            </a:r>
          </a:p>
          <a:p>
            <a:pPr marL="285750" indent="-285750">
              <a:buFontTx/>
              <a:buChar char="-"/>
            </a:pPr>
            <a:r>
              <a:rPr lang="it-IT" dirty="0"/>
              <a:t>Informazioni su Reparti</a:t>
            </a:r>
          </a:p>
        </p:txBody>
      </p:sp>
    </p:spTree>
    <p:extLst>
      <p:ext uri="{BB962C8B-B14F-4D97-AF65-F5344CB8AC3E}">
        <p14:creationId xmlns:p14="http://schemas.microsoft.com/office/powerpoint/2010/main" val="405507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FA2B4F9-4E6D-3A48-8789-1347FF47409E}"/>
              </a:ext>
            </a:extLst>
          </p:cNvPr>
          <p:cNvSpPr txBox="1">
            <a:spLocks/>
          </p:cNvSpPr>
          <p:nvPr/>
        </p:nvSpPr>
        <p:spPr>
          <a:xfrm>
            <a:off x="1885156" y="134062"/>
            <a:ext cx="84216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Torniamo a </a:t>
            </a:r>
            <a:r>
              <a:rPr lang="it-IT" dirty="0" err="1"/>
              <a:t>mario</a:t>
            </a:r>
            <a:r>
              <a:rPr lang="it-IT" dirty="0"/>
              <a:t>…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84F2783-DB4F-0A4A-B382-CE03960846B1}"/>
              </a:ext>
            </a:extLst>
          </p:cNvPr>
          <p:cNvSpPr txBox="1"/>
          <p:nvPr/>
        </p:nvSpPr>
        <p:spPr>
          <a:xfrm>
            <a:off x="451945" y="3230402"/>
            <a:ext cx="27350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Lato paziente:</a:t>
            </a:r>
          </a:p>
          <a:p>
            <a:pPr marL="285750" indent="-285750">
              <a:buFontTx/>
              <a:buChar char="-"/>
            </a:pPr>
            <a:r>
              <a:rPr lang="it-IT" dirty="0"/>
              <a:t>Posizione di un medico</a:t>
            </a:r>
          </a:p>
          <a:p>
            <a:pPr marL="285750" indent="-285750">
              <a:buFontTx/>
              <a:buChar char="-"/>
            </a:pPr>
            <a:r>
              <a:rPr lang="it-IT" dirty="0"/>
              <a:t>Orario di un medico</a:t>
            </a:r>
          </a:p>
          <a:p>
            <a:pPr marL="285750" indent="-285750">
              <a:buFontTx/>
              <a:buChar char="-"/>
            </a:pPr>
            <a:r>
              <a:rPr lang="it-IT" dirty="0"/>
              <a:t>Recapiti di un medico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89286D5-291C-164D-8881-F7C095F060B0}"/>
              </a:ext>
            </a:extLst>
          </p:cNvPr>
          <p:cNvSpPr txBox="1"/>
          <p:nvPr/>
        </p:nvSpPr>
        <p:spPr>
          <a:xfrm>
            <a:off x="451945" y="2491738"/>
            <a:ext cx="306558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/>
              <a:t>ULTERIORI FUNZIONI:</a:t>
            </a:r>
          </a:p>
          <a:p>
            <a:pPr marL="285750" indent="-285750">
              <a:buFontTx/>
              <a:buChar char="-"/>
            </a:pPr>
            <a:endParaRPr lang="it-IT" dirty="0"/>
          </a:p>
        </p:txBody>
      </p:sp>
      <p:pic>
        <p:nvPicPr>
          <p:cNvPr id="9" name="Reparto" descr="Reparto">
            <a:hlinkClick r:id="" action="ppaction://media"/>
            <a:extLst>
              <a:ext uri="{FF2B5EF4-FFF2-40B4-BE49-F238E27FC236}">
                <a16:creationId xmlns:a16="http://schemas.microsoft.com/office/drawing/2014/main" id="{5ADCAC3C-2F66-1346-85E2-8FAD33302B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47426" y="1655558"/>
            <a:ext cx="7329871" cy="412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8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9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481</TotalTime>
  <Words>323</Words>
  <Application>Microsoft Macintosh PowerPoint</Application>
  <PresentationFormat>Widescreen</PresentationFormat>
  <Paragraphs>75</Paragraphs>
  <Slides>11</Slides>
  <Notes>0</Notes>
  <HiddenSlides>0</HiddenSlides>
  <MMClips>4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Arial</vt:lpstr>
      <vt:lpstr>Calibri</vt:lpstr>
      <vt:lpstr>Tenorite</vt:lpstr>
      <vt:lpstr>Office Theme</vt:lpstr>
      <vt:lpstr>SMART HOSPITAL ASSISTANT:</vt:lpstr>
      <vt:lpstr>COS’è UN ASSISTENTE VOCALE?</vt:lpstr>
      <vt:lpstr>Presentazione standard di PowerPoint</vt:lpstr>
      <vt:lpstr>Presentazione standard di PowerPoint</vt:lpstr>
      <vt:lpstr>CONTESTO ASSISTENZIALE SANITARIO INFORMATICO: CHE LIMITI!</vt:lpstr>
      <vt:lpstr>MARIO: COSA SA FARE?</vt:lpstr>
      <vt:lpstr>Presentazione standard di PowerPoint</vt:lpstr>
      <vt:lpstr>INSERIMENTO DEI DATI E CCE</vt:lpstr>
      <vt:lpstr>Presentazione standard di PowerPoint</vt:lpstr>
      <vt:lpstr>Sviluppi futuri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HOSPITAL ASSISTANT:</dc:title>
  <dc:creator>Gianluca Di Tuccio</dc:creator>
  <cp:lastModifiedBy>Gianluca Di Tuccio - gianluca.dituccio@studio.unibo.it</cp:lastModifiedBy>
  <cp:revision>4</cp:revision>
  <dcterms:created xsi:type="dcterms:W3CDTF">2021-09-29T18:18:00Z</dcterms:created>
  <dcterms:modified xsi:type="dcterms:W3CDTF">2021-09-30T15:30:07Z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